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ks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_2007_Workbook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confirmed</a:t>
            </a:r>
          </a:p>
          <a:p>
            <a:pPr>
              <a:defRPr b="1"/>
            </a:pPr>
            <a:r>
              <a:rPr lang="en-US" b="1"/>
              <a:t>24.4.2020</a:t>
            </a:r>
          </a:p>
          <a:p>
            <a:pPr>
              <a:defRPr b="1"/>
            </a:pPr>
            <a:r>
              <a:rPr lang="en-US" b="1"/>
              <a:t>SO : MOHFW 8.00 hrs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098996004614E-2"/>
          <c:y val="0.15432931913451692"/>
          <c:w val="0.92857893413557824"/>
          <c:h val="0.70319166614752426"/>
        </c:manualLayout>
      </c:layout>
      <c:lineChart>
        <c:grouping val="standard"/>
        <c:varyColors val="0"/>
        <c:ser>
          <c:idx val="1"/>
          <c:order val="1"/>
          <c:tx>
            <c:strRef>
              <c:f>'Master sheet '!$C$1</c:f>
              <c:strCache>
                <c:ptCount val="1"/>
                <c:pt idx="0">
                  <c:v>Recovered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'!$C$2:$C$87</c:f>
            </c:numRef>
          </c:val>
          <c:smooth val="0"/>
          <c:extLst>
            <c:ext xmlns:c16="http://schemas.microsoft.com/office/drawing/2014/chart" uri="{C3380CC4-5D6E-409C-BE32-E72D297353CC}">
              <c16:uniqueId val="{00000000-FF54-4265-BA27-8A2A7CDAE90A}"/>
            </c:ext>
          </c:extLst>
        </c:ser>
        <c:ser>
          <c:idx val="2"/>
          <c:order val="2"/>
          <c:tx>
            <c:strRef>
              <c:f>'Master sheet '!$D$1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'!$D$2:$D$87</c:f>
            </c:numRef>
          </c:val>
          <c:smooth val="0"/>
          <c:extLst>
            <c:ext xmlns:c16="http://schemas.microsoft.com/office/drawing/2014/chart" uri="{C3380CC4-5D6E-409C-BE32-E72D297353CC}">
              <c16:uniqueId val="{00000001-FF54-4265-BA27-8A2A7CDAE90A}"/>
            </c:ext>
          </c:extLst>
        </c:ser>
        <c:ser>
          <c:idx val="3"/>
          <c:order val="3"/>
          <c:tx>
            <c:strRef>
              <c:f>'Master sheet '!$E$1</c:f>
              <c:strCache>
                <c:ptCount val="1"/>
                <c:pt idx="0">
                  <c:v>Total confirmed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02549218724256E-2"/>
                  <c:y val="-6.3448422685109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F54-4265-BA27-8A2A7CDAE90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54-4265-BA27-8A2A7CDAE90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54-4265-BA27-8A2A7CDAE90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54-4265-BA27-8A2A7CDAE90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54-4265-BA27-8A2A7CDAE90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54-4265-BA27-8A2A7CDAE90A}"/>
                </c:ext>
              </c:extLst>
            </c:dLbl>
            <c:dLbl>
              <c:idx val="6"/>
              <c:layout>
                <c:manualLayout>
                  <c:x val="-2.9117962947729149E-2"/>
                  <c:y val="-8.1580849365380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54-4265-BA27-8A2A7CDAE90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54-4265-BA27-8A2A7CDAE90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54-4265-BA27-8A2A7CDAE90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54-4265-BA27-8A2A7CDAE90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54-4265-BA27-8A2A7CDAE90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F54-4265-BA27-8A2A7CDAE90A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F54-4265-BA27-8A2A7CDAE90A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F54-4265-BA27-8A2A7CDAE90A}"/>
                </c:ext>
              </c:extLst>
            </c:dLbl>
            <c:dLbl>
              <c:idx val="14"/>
              <c:layout>
                <c:manualLayout>
                  <c:x val="-3.4970819821644607E-2"/>
                  <c:y val="-6.9492564911866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F54-4265-BA27-8A2A7CDAE9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1"/>
            <c:dispEq val="1"/>
            <c:trendlineLbl>
              <c:layout>
                <c:manualLayout>
                  <c:x val="-1.2460248386950234E-2"/>
                  <c:y val="0.214363356697671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28575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3"/>
            <c:forward val="30"/>
            <c:dispRSqr val="0"/>
            <c:dispEq val="0"/>
          </c:trendline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'!$E$2:$E$87</c:f>
              <c:numCache>
                <c:formatCode>0</c:formatCode>
                <c:ptCount val="15"/>
                <c:pt idx="0">
                  <c:v>6412</c:v>
                </c:pt>
                <c:pt idx="1">
                  <c:v>7447</c:v>
                </c:pt>
                <c:pt idx="2">
                  <c:v>8356</c:v>
                </c:pt>
                <c:pt idx="3">
                  <c:v>9152</c:v>
                </c:pt>
                <c:pt idx="4">
                  <c:v>10363</c:v>
                </c:pt>
                <c:pt idx="5">
                  <c:v>11439</c:v>
                </c:pt>
                <c:pt idx="6">
                  <c:v>12380</c:v>
                </c:pt>
                <c:pt idx="7">
                  <c:v>13387</c:v>
                </c:pt>
                <c:pt idx="8">
                  <c:v>14378</c:v>
                </c:pt>
                <c:pt idx="9">
                  <c:v>15712</c:v>
                </c:pt>
                <c:pt idx="10">
                  <c:v>17265</c:v>
                </c:pt>
                <c:pt idx="11">
                  <c:v>18601</c:v>
                </c:pt>
                <c:pt idx="12">
                  <c:v>19984</c:v>
                </c:pt>
                <c:pt idx="13">
                  <c:v>21393</c:v>
                </c:pt>
                <c:pt idx="14">
                  <c:v>23077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FF54-4265-BA27-8A2A7CDAE9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832896"/>
        <c:axId val="728344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sheet '!$B$1</c15:sqref>
                        </c15:formulaRef>
                      </c:ext>
                    </c:extLst>
                    <c:strCache>
                      <c:ptCount val="1"/>
                      <c:pt idx="0">
                        <c:v>Cases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'Master sheet '!$A$2:$A$87</c15:sqref>
                        </c15:formulaRef>
                      </c:ext>
                    </c:extLst>
                    <c:numCache>
                      <c:formatCode>d\-mmm\-yy</c:formatCode>
                      <c:ptCount val="15"/>
                      <c:pt idx="0">
                        <c:v>43931</c:v>
                      </c:pt>
                      <c:pt idx="1">
                        <c:v>43932</c:v>
                      </c:pt>
                      <c:pt idx="2">
                        <c:v>43933</c:v>
                      </c:pt>
                      <c:pt idx="3">
                        <c:v>43934</c:v>
                      </c:pt>
                      <c:pt idx="4">
                        <c:v>43935</c:v>
                      </c:pt>
                      <c:pt idx="5">
                        <c:v>43936</c:v>
                      </c:pt>
                      <c:pt idx="6">
                        <c:v>43937</c:v>
                      </c:pt>
                      <c:pt idx="7">
                        <c:v>43938</c:v>
                      </c:pt>
                      <c:pt idx="8">
                        <c:v>43939</c:v>
                      </c:pt>
                      <c:pt idx="9">
                        <c:v>43940</c:v>
                      </c:pt>
                      <c:pt idx="10">
                        <c:v>43941</c:v>
                      </c:pt>
                      <c:pt idx="11">
                        <c:v>43942</c:v>
                      </c:pt>
                      <c:pt idx="12">
                        <c:v>43943</c:v>
                      </c:pt>
                      <c:pt idx="13">
                        <c:v>43944</c:v>
                      </c:pt>
                      <c:pt idx="14">
                        <c:v>43945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'Master sheet '!$B$2:$B$87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678</c:v>
                      </c:pt>
                      <c:pt idx="1">
                        <c:v>1035</c:v>
                      </c:pt>
                      <c:pt idx="2">
                        <c:v>909</c:v>
                      </c:pt>
                      <c:pt idx="3">
                        <c:v>796</c:v>
                      </c:pt>
                      <c:pt idx="4">
                        <c:v>1211</c:v>
                      </c:pt>
                      <c:pt idx="5">
                        <c:v>1076</c:v>
                      </c:pt>
                      <c:pt idx="6">
                        <c:v>941</c:v>
                      </c:pt>
                      <c:pt idx="7">
                        <c:v>1007</c:v>
                      </c:pt>
                      <c:pt idx="8">
                        <c:v>991</c:v>
                      </c:pt>
                      <c:pt idx="9">
                        <c:v>1334</c:v>
                      </c:pt>
                      <c:pt idx="10">
                        <c:v>1553</c:v>
                      </c:pt>
                      <c:pt idx="11">
                        <c:v>1336</c:v>
                      </c:pt>
                      <c:pt idx="12">
                        <c:v>1383</c:v>
                      </c:pt>
                      <c:pt idx="13">
                        <c:v>1409</c:v>
                      </c:pt>
                      <c:pt idx="14">
                        <c:v>1684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9-FF54-4265-BA27-8A2A7CDAE90A}"/>
                  </c:ext>
                </c:extLst>
              </c15:ser>
            </c15:filteredLineSeries>
          </c:ext>
        </c:extLst>
      </c:lineChart>
      <c:dateAx>
        <c:axId val="72832896"/>
        <c:scaling>
          <c:orientation val="minMax"/>
          <c:max val="439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4432"/>
        <c:crossesAt val="0"/>
        <c:auto val="1"/>
        <c:lblOffset val="100"/>
        <c:baseTimeUnit val="days"/>
      </c:dateAx>
      <c:valAx>
        <c:axId val="72834432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2896"/>
        <c:crosses val="autoZero"/>
        <c:crossBetween val="between"/>
        <c:majorUnit val="5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5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Total confirmed</a:t>
            </a:r>
          </a:p>
          <a:p>
            <a:pPr>
              <a:defRPr b="1"/>
            </a:pPr>
            <a:r>
              <a:rPr lang="en-US" b="1"/>
              <a:t>24.4.2020</a:t>
            </a:r>
          </a:p>
          <a:p>
            <a:pPr>
              <a:defRPr b="1"/>
            </a:pPr>
            <a:r>
              <a:rPr lang="en-US" b="1"/>
              <a:t>SO : MOHFW 8.00 hrs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1421098996004614E-2"/>
          <c:y val="0.15432931913451692"/>
          <c:w val="0.92857893413557824"/>
          <c:h val="0.70319166614752426"/>
        </c:manualLayout>
      </c:layout>
      <c:lineChart>
        <c:grouping val="standard"/>
        <c:varyColors val="0"/>
        <c:ser>
          <c:idx val="1"/>
          <c:order val="1"/>
          <c:tx>
            <c:strRef>
              <c:f>'Master sheet '!$C$1</c:f>
              <c:strCache>
                <c:ptCount val="1"/>
                <c:pt idx="0">
                  <c:v>Recovered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'!$C$2:$C$87</c:f>
            </c:numRef>
          </c:val>
          <c:smooth val="0"/>
          <c:extLst>
            <c:ext xmlns:c16="http://schemas.microsoft.com/office/drawing/2014/chart" uri="{C3380CC4-5D6E-409C-BE32-E72D297353CC}">
              <c16:uniqueId val="{00000000-D98E-493F-BFA0-6575F58F85CC}"/>
            </c:ext>
          </c:extLst>
        </c:ser>
        <c:ser>
          <c:idx val="2"/>
          <c:order val="2"/>
          <c:tx>
            <c:strRef>
              <c:f>'Master sheet '!$D$1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'!$D$2:$D$87</c:f>
            </c:numRef>
          </c:val>
          <c:smooth val="0"/>
          <c:extLst>
            <c:ext xmlns:c16="http://schemas.microsoft.com/office/drawing/2014/chart" uri="{C3380CC4-5D6E-409C-BE32-E72D297353CC}">
              <c16:uniqueId val="{00000001-D98E-493F-BFA0-6575F58F85CC}"/>
            </c:ext>
          </c:extLst>
        </c:ser>
        <c:ser>
          <c:idx val="3"/>
          <c:order val="3"/>
          <c:tx>
            <c:strRef>
              <c:f>'Master sheet '!$E$1</c:f>
              <c:strCache>
                <c:ptCount val="1"/>
                <c:pt idx="0">
                  <c:v>Total confirmed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1.7002549218724256E-2"/>
                  <c:y val="-6.34484226851095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8E-493F-BFA0-6575F58F85C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8E-493F-BFA0-6575F58F85C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8E-493F-BFA0-6575F58F85C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8E-493F-BFA0-6575F58F85C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8E-493F-BFA0-6575F58F85C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8E-493F-BFA0-6575F58F85CC}"/>
                </c:ext>
              </c:extLst>
            </c:dLbl>
            <c:dLbl>
              <c:idx val="6"/>
              <c:layout>
                <c:manualLayout>
                  <c:x val="-2.9117962947729149E-2"/>
                  <c:y val="-8.1580849365380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8E-493F-BFA0-6575F58F85C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8E-493F-BFA0-6575F58F85C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8E-493F-BFA0-6575F58F85CC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8E-493F-BFA0-6575F58F85CC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8E-493F-BFA0-6575F58F85CC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98E-493F-BFA0-6575F58F85CC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98E-493F-BFA0-6575F58F85CC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98E-493F-BFA0-6575F58F85CC}"/>
                </c:ext>
              </c:extLst>
            </c:dLbl>
            <c:dLbl>
              <c:idx val="14"/>
              <c:layout>
                <c:manualLayout>
                  <c:x val="-3.4970819821644607E-2"/>
                  <c:y val="-6.9492564911866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98E-493F-BFA0-6575F58F85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noFill/>
                <a:prstDash val="sysDot"/>
              </a:ln>
              <a:effectLst/>
            </c:spPr>
            <c:trendlineType val="linear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19050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1"/>
            <c:dispEq val="1"/>
            <c:trendlineLbl>
              <c:layout>
                <c:manualLayout>
                  <c:x val="-1.2460248386950234E-2"/>
                  <c:y val="0.2143633566976710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trendline>
            <c:spPr>
              <a:ln w="28575" cap="rnd">
                <a:solidFill>
                  <a:srgbClr val="FF0000"/>
                </a:solidFill>
                <a:prstDash val="sysDot"/>
              </a:ln>
              <a:effectLst/>
            </c:spPr>
            <c:trendlineType val="exp"/>
            <c:forward val="30"/>
            <c:dispRSqr val="0"/>
            <c:dispEq val="0"/>
          </c:trendline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3"/>
            <c:forward val="30"/>
            <c:dispRSqr val="0"/>
            <c:dispEq val="0"/>
          </c:trendline>
          <c:cat>
            <c:numRef>
              <c:f>'Master sheet '!$A$2:$A$87</c:f>
              <c:numCache>
                <c:formatCode>d\-mmm\-yy</c:formatCode>
                <c:ptCount val="15"/>
                <c:pt idx="0">
                  <c:v>43931</c:v>
                </c:pt>
                <c:pt idx="1">
                  <c:v>43932</c:v>
                </c:pt>
                <c:pt idx="2">
                  <c:v>43933</c:v>
                </c:pt>
                <c:pt idx="3">
                  <c:v>43934</c:v>
                </c:pt>
                <c:pt idx="4">
                  <c:v>43935</c:v>
                </c:pt>
                <c:pt idx="5">
                  <c:v>43936</c:v>
                </c:pt>
                <c:pt idx="6">
                  <c:v>43937</c:v>
                </c:pt>
                <c:pt idx="7">
                  <c:v>43938</c:v>
                </c:pt>
                <c:pt idx="8">
                  <c:v>43939</c:v>
                </c:pt>
                <c:pt idx="9">
                  <c:v>43940</c:v>
                </c:pt>
                <c:pt idx="10">
                  <c:v>43941</c:v>
                </c:pt>
                <c:pt idx="11">
                  <c:v>43942</c:v>
                </c:pt>
                <c:pt idx="12">
                  <c:v>43943</c:v>
                </c:pt>
                <c:pt idx="13">
                  <c:v>43944</c:v>
                </c:pt>
                <c:pt idx="14">
                  <c:v>43945</c:v>
                </c:pt>
              </c:numCache>
            </c:numRef>
          </c:cat>
          <c:val>
            <c:numRef>
              <c:f>'Master sheet '!$E$2:$E$87</c:f>
              <c:numCache>
                <c:formatCode>0</c:formatCode>
                <c:ptCount val="15"/>
                <c:pt idx="0">
                  <c:v>6412</c:v>
                </c:pt>
                <c:pt idx="1">
                  <c:v>7447</c:v>
                </c:pt>
                <c:pt idx="2">
                  <c:v>8356</c:v>
                </c:pt>
                <c:pt idx="3">
                  <c:v>9152</c:v>
                </c:pt>
                <c:pt idx="4">
                  <c:v>10363</c:v>
                </c:pt>
                <c:pt idx="5">
                  <c:v>11439</c:v>
                </c:pt>
                <c:pt idx="6">
                  <c:v>12380</c:v>
                </c:pt>
                <c:pt idx="7">
                  <c:v>13387</c:v>
                </c:pt>
                <c:pt idx="8">
                  <c:v>14378</c:v>
                </c:pt>
                <c:pt idx="9">
                  <c:v>15712</c:v>
                </c:pt>
                <c:pt idx="10">
                  <c:v>17265</c:v>
                </c:pt>
                <c:pt idx="11">
                  <c:v>18601</c:v>
                </c:pt>
                <c:pt idx="12">
                  <c:v>19984</c:v>
                </c:pt>
                <c:pt idx="13">
                  <c:v>21393</c:v>
                </c:pt>
                <c:pt idx="14">
                  <c:v>23077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D98E-493F-BFA0-6575F58F85C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2832896"/>
        <c:axId val="72834432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sheet '!$B$1</c15:sqref>
                        </c15:formulaRef>
                      </c:ext>
                    </c:extLst>
                    <c:strCache>
                      <c:ptCount val="1"/>
                      <c:pt idx="0">
                        <c:v>Cases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t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numRef>
                    <c:extLst>
                      <c:ext uri="{02D57815-91ED-43cb-92C2-25804820EDAC}">
                        <c15:formulaRef>
                          <c15:sqref>'Master sheet '!$A$2:$A$87</c15:sqref>
                        </c15:formulaRef>
                      </c:ext>
                    </c:extLst>
                    <c:numCache>
                      <c:formatCode>d\-mmm\-yy</c:formatCode>
                      <c:ptCount val="15"/>
                      <c:pt idx="0">
                        <c:v>43931</c:v>
                      </c:pt>
                      <c:pt idx="1">
                        <c:v>43932</c:v>
                      </c:pt>
                      <c:pt idx="2">
                        <c:v>43933</c:v>
                      </c:pt>
                      <c:pt idx="3">
                        <c:v>43934</c:v>
                      </c:pt>
                      <c:pt idx="4">
                        <c:v>43935</c:v>
                      </c:pt>
                      <c:pt idx="5">
                        <c:v>43936</c:v>
                      </c:pt>
                      <c:pt idx="6">
                        <c:v>43937</c:v>
                      </c:pt>
                      <c:pt idx="7">
                        <c:v>43938</c:v>
                      </c:pt>
                      <c:pt idx="8">
                        <c:v>43939</c:v>
                      </c:pt>
                      <c:pt idx="9">
                        <c:v>43940</c:v>
                      </c:pt>
                      <c:pt idx="10">
                        <c:v>43941</c:v>
                      </c:pt>
                      <c:pt idx="11">
                        <c:v>43942</c:v>
                      </c:pt>
                      <c:pt idx="12">
                        <c:v>43943</c:v>
                      </c:pt>
                      <c:pt idx="13">
                        <c:v>43944</c:v>
                      </c:pt>
                      <c:pt idx="14">
                        <c:v>43945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'Master sheet '!$B$2:$B$87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678</c:v>
                      </c:pt>
                      <c:pt idx="1">
                        <c:v>1035</c:v>
                      </c:pt>
                      <c:pt idx="2">
                        <c:v>909</c:v>
                      </c:pt>
                      <c:pt idx="3">
                        <c:v>796</c:v>
                      </c:pt>
                      <c:pt idx="4">
                        <c:v>1211</c:v>
                      </c:pt>
                      <c:pt idx="5">
                        <c:v>1076</c:v>
                      </c:pt>
                      <c:pt idx="6">
                        <c:v>941</c:v>
                      </c:pt>
                      <c:pt idx="7">
                        <c:v>1007</c:v>
                      </c:pt>
                      <c:pt idx="8">
                        <c:v>991</c:v>
                      </c:pt>
                      <c:pt idx="9">
                        <c:v>1334</c:v>
                      </c:pt>
                      <c:pt idx="10">
                        <c:v>1553</c:v>
                      </c:pt>
                      <c:pt idx="11">
                        <c:v>1336</c:v>
                      </c:pt>
                      <c:pt idx="12">
                        <c:v>1383</c:v>
                      </c:pt>
                      <c:pt idx="13">
                        <c:v>1409</c:v>
                      </c:pt>
                      <c:pt idx="14">
                        <c:v>1684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19-D98E-493F-BFA0-6575F58F85CC}"/>
                  </c:ext>
                </c:extLst>
              </c15:ser>
            </c15:filteredLineSeries>
          </c:ext>
        </c:extLst>
      </c:lineChart>
      <c:dateAx>
        <c:axId val="72832896"/>
        <c:scaling>
          <c:orientation val="minMax"/>
          <c:max val="439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4432"/>
        <c:crossesAt val="0"/>
        <c:auto val="1"/>
        <c:lblOffset val="100"/>
        <c:baseTimeUnit val="days"/>
      </c:dateAx>
      <c:valAx>
        <c:axId val="72834432"/>
        <c:scaling>
          <c:orientation val="minMax"/>
          <c:max val="1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832896"/>
        <c:crosses val="autoZero"/>
        <c:crossBetween val="between"/>
        <c:majorUnit val="5000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38100" cap="flat" cmpd="sng" algn="ctr">
      <a:solidFill>
        <a:schemeClr val="accent5">
          <a:lumMod val="50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/>
              <a:t>Cumulative</a:t>
            </a:r>
            <a:r>
              <a:rPr lang="en-IN" sz="1800" b="1" baseline="0"/>
              <a:t> COVID cases</a:t>
            </a:r>
          </a:p>
          <a:p>
            <a:pPr>
              <a:defRPr sz="1800" b="1"/>
            </a:pPr>
            <a:r>
              <a:rPr lang="en-IN" sz="1800" b="1" baseline="0"/>
              <a:t>without lockdown  Trends after</a:t>
            </a:r>
          </a:p>
          <a:p>
            <a:pPr>
              <a:defRPr sz="1800" b="1"/>
            </a:pPr>
            <a:r>
              <a:rPr lang="en-IN" sz="1800" b="1" baseline="0"/>
              <a:t> 23</a:t>
            </a:r>
            <a:r>
              <a:rPr lang="en-IN" sz="1800" b="1" baseline="30000"/>
              <a:t>rd</a:t>
            </a:r>
            <a:r>
              <a:rPr lang="en-IN" sz="1800" b="1" baseline="0"/>
              <a:t> March</a:t>
            </a:r>
            <a:endParaRPr lang="en-IN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'Master sheet '!$C$1</c:f>
              <c:strCache>
                <c:ptCount val="1"/>
                <c:pt idx="0">
                  <c:v>Recovered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'Master sheet '!$A$2:$A$55</c:f>
              <c:numCache>
                <c:formatCode>d\-mmm\-yy</c:formatCode>
                <c:ptCount val="21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</c:numCache>
            </c:numRef>
          </c:cat>
          <c:val>
            <c:numRef>
              <c:f>'Master sheet '!$C$2:$C$55</c:f>
            </c:numRef>
          </c:val>
          <c:smooth val="0"/>
          <c:extLst>
            <c:ext xmlns:c16="http://schemas.microsoft.com/office/drawing/2014/chart" uri="{C3380CC4-5D6E-409C-BE32-E72D297353CC}">
              <c16:uniqueId val="{00000000-9CC5-4FFC-84AE-68F51319E221}"/>
            </c:ext>
          </c:extLst>
        </c:ser>
        <c:ser>
          <c:idx val="2"/>
          <c:order val="2"/>
          <c:tx>
            <c:strRef>
              <c:f>'Master sheet '!$D$1</c:f>
              <c:strCache>
                <c:ptCount val="1"/>
                <c:pt idx="0">
                  <c:v>Deaths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'Master sheet '!$A$2:$A$55</c:f>
              <c:numCache>
                <c:formatCode>d\-mmm\-yy</c:formatCode>
                <c:ptCount val="21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</c:numCache>
            </c:numRef>
          </c:cat>
          <c:val>
            <c:numRef>
              <c:f>'Master sheet '!$D$2:$D$55</c:f>
            </c:numRef>
          </c:val>
          <c:smooth val="0"/>
          <c:extLst>
            <c:ext xmlns:c16="http://schemas.microsoft.com/office/drawing/2014/chart" uri="{C3380CC4-5D6E-409C-BE32-E72D297353CC}">
              <c16:uniqueId val="{00000001-9CC5-4FFC-84AE-68F51319E221}"/>
            </c:ext>
          </c:extLst>
        </c:ser>
        <c:ser>
          <c:idx val="3"/>
          <c:order val="3"/>
          <c:tx>
            <c:strRef>
              <c:f>'Master sheet '!$E$1</c:f>
              <c:strCache>
                <c:ptCount val="1"/>
                <c:pt idx="0">
                  <c:v>Total confirmed</c:v>
                </c:pt>
              </c:strCache>
            </c:strRef>
          </c:tx>
          <c:spPr>
            <a:ln w="28575" cap="rnd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dPt>
            <c:idx val="16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2-9CC5-4FFC-84AE-68F51319E221}"/>
              </c:ext>
            </c:extLst>
          </c:dPt>
          <c:dPt>
            <c:idx val="20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9CC5-4FFC-84AE-68F51319E221}"/>
              </c:ext>
            </c:extLst>
          </c:dPt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poly"/>
            <c:order val="5"/>
            <c:forward val="45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'Master sheet '!$A$2:$A$55</c:f>
              <c:numCache>
                <c:formatCode>d\-mmm\-yy</c:formatCode>
                <c:ptCount val="21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</c:numCache>
            </c:numRef>
          </c:cat>
          <c:val>
            <c:numRef>
              <c:f>'Master sheet '!$E$2:$E$55</c:f>
              <c:numCache>
                <c:formatCode>General</c:formatCode>
                <c:ptCount val="21"/>
                <c:pt idx="0">
                  <c:v>9</c:v>
                </c:pt>
                <c:pt idx="1">
                  <c:v>31</c:v>
                </c:pt>
                <c:pt idx="2">
                  <c:v>32</c:v>
                </c:pt>
                <c:pt idx="3">
                  <c:v>33</c:v>
                </c:pt>
                <c:pt idx="4">
                  <c:v>36</c:v>
                </c:pt>
                <c:pt idx="5">
                  <c:v>45</c:v>
                </c:pt>
                <c:pt idx="6">
                  <c:v>52</c:v>
                </c:pt>
                <c:pt idx="7">
                  <c:v>67</c:v>
                </c:pt>
                <c:pt idx="8">
                  <c:v>82</c:v>
                </c:pt>
                <c:pt idx="9">
                  <c:v>94</c:v>
                </c:pt>
                <c:pt idx="10">
                  <c:v>102</c:v>
                </c:pt>
                <c:pt idx="11">
                  <c:v>117</c:v>
                </c:pt>
                <c:pt idx="12">
                  <c:v>129</c:v>
                </c:pt>
                <c:pt idx="13">
                  <c:v>144</c:v>
                </c:pt>
                <c:pt idx="14">
                  <c:v>147</c:v>
                </c:pt>
                <c:pt idx="15">
                  <c:v>169</c:v>
                </c:pt>
                <c:pt idx="16">
                  <c:v>194</c:v>
                </c:pt>
                <c:pt idx="17">
                  <c:v>258</c:v>
                </c:pt>
                <c:pt idx="18">
                  <c:v>335</c:v>
                </c:pt>
                <c:pt idx="19">
                  <c:v>396</c:v>
                </c:pt>
                <c:pt idx="20">
                  <c:v>492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CC5-4FFC-84AE-68F51319E2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311960"/>
        <c:axId val="555305296"/>
        <c:extLst>
          <c:ext xmlns:c15="http://schemas.microsoft.com/office/drawing/2012/chart" uri="{02D57815-91ED-43cb-92C2-25804820EDAC}">
            <c15:filteredLin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'Master sheet '!$B$1</c15:sqref>
                        </c15:formulaRef>
                      </c:ext>
                    </c:extLst>
                    <c:strCache>
                      <c:ptCount val="1"/>
                      <c:pt idx="0">
                        <c:v>Cases</c:v>
                      </c:pt>
                    </c:strCache>
                  </c:strRef>
                </c:tx>
                <c:spPr>
                  <a:ln w="28575" cap="rnd">
                    <a:solidFill>
                      <a:schemeClr val="accent1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numRef>
                    <c:extLst>
                      <c:ext uri="{02D57815-91ED-43cb-92C2-25804820EDAC}">
                        <c15:formulaRef>
                          <c15:sqref>'Master sheet '!$A$2:$A$55</c15:sqref>
                        </c15:formulaRef>
                      </c:ext>
                    </c:extLst>
                    <c:numCache>
                      <c:formatCode>d\-mmm\-yy</c:formatCode>
                      <c:ptCount val="21"/>
                      <c:pt idx="0">
                        <c:v>43893</c:v>
                      </c:pt>
                      <c:pt idx="1">
                        <c:v>43894</c:v>
                      </c:pt>
                      <c:pt idx="2">
                        <c:v>43895</c:v>
                      </c:pt>
                      <c:pt idx="3">
                        <c:v>43896</c:v>
                      </c:pt>
                      <c:pt idx="4">
                        <c:v>43897</c:v>
                      </c:pt>
                      <c:pt idx="5">
                        <c:v>43898</c:v>
                      </c:pt>
                      <c:pt idx="6">
                        <c:v>43899</c:v>
                      </c:pt>
                      <c:pt idx="7">
                        <c:v>43900</c:v>
                      </c:pt>
                      <c:pt idx="8">
                        <c:v>43901</c:v>
                      </c:pt>
                      <c:pt idx="9">
                        <c:v>43902</c:v>
                      </c:pt>
                      <c:pt idx="10">
                        <c:v>43903</c:v>
                      </c:pt>
                      <c:pt idx="11">
                        <c:v>43904</c:v>
                      </c:pt>
                      <c:pt idx="12">
                        <c:v>43905</c:v>
                      </c:pt>
                      <c:pt idx="13">
                        <c:v>43906</c:v>
                      </c:pt>
                      <c:pt idx="14">
                        <c:v>43907</c:v>
                      </c:pt>
                      <c:pt idx="15">
                        <c:v>43908</c:v>
                      </c:pt>
                      <c:pt idx="16">
                        <c:v>43909</c:v>
                      </c:pt>
                      <c:pt idx="17">
                        <c:v>43910</c:v>
                      </c:pt>
                      <c:pt idx="18">
                        <c:v>43911</c:v>
                      </c:pt>
                      <c:pt idx="19">
                        <c:v>43912</c:v>
                      </c:pt>
                      <c:pt idx="20">
                        <c:v>43913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'Master sheet '!$B$2:$B$55</c15:sqref>
                        </c15:formulaRef>
                      </c:ext>
                    </c:extLst>
                    <c:numCache>
                      <c:formatCode>General</c:formatCode>
                      <c:ptCount val="21"/>
                      <c:pt idx="0">
                        <c:v>3</c:v>
                      </c:pt>
                      <c:pt idx="1">
                        <c:v>22</c:v>
                      </c:pt>
                      <c:pt idx="2">
                        <c:v>1</c:v>
                      </c:pt>
                      <c:pt idx="3">
                        <c:v>1</c:v>
                      </c:pt>
                      <c:pt idx="4">
                        <c:v>3</c:v>
                      </c:pt>
                      <c:pt idx="5">
                        <c:v>9</c:v>
                      </c:pt>
                      <c:pt idx="6">
                        <c:v>7</c:v>
                      </c:pt>
                      <c:pt idx="7">
                        <c:v>15</c:v>
                      </c:pt>
                      <c:pt idx="8">
                        <c:v>15</c:v>
                      </c:pt>
                      <c:pt idx="9">
                        <c:v>12</c:v>
                      </c:pt>
                      <c:pt idx="10">
                        <c:v>8</c:v>
                      </c:pt>
                      <c:pt idx="11">
                        <c:v>15</c:v>
                      </c:pt>
                      <c:pt idx="12">
                        <c:v>12</c:v>
                      </c:pt>
                      <c:pt idx="13">
                        <c:v>15</c:v>
                      </c:pt>
                      <c:pt idx="14">
                        <c:v>18</c:v>
                      </c:pt>
                      <c:pt idx="15">
                        <c:v>22</c:v>
                      </c:pt>
                      <c:pt idx="16">
                        <c:v>25</c:v>
                      </c:pt>
                      <c:pt idx="17">
                        <c:v>64</c:v>
                      </c:pt>
                      <c:pt idx="18">
                        <c:v>77</c:v>
                      </c:pt>
                      <c:pt idx="19">
                        <c:v>61</c:v>
                      </c:pt>
                      <c:pt idx="20">
                        <c:v>96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6-9CC5-4FFC-84AE-68F51319E221}"/>
                  </c:ext>
                </c:extLst>
              </c15:ser>
            </c15:filteredLineSeries>
          </c:ext>
        </c:extLst>
      </c:lineChart>
      <c:dateAx>
        <c:axId val="555311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d\-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05296"/>
        <c:crosses val="autoZero"/>
        <c:auto val="1"/>
        <c:lblOffset val="100"/>
        <c:baseTimeUnit val="days"/>
      </c:dateAx>
      <c:valAx>
        <c:axId val="555305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5311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28575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60747978011833E-2"/>
          <c:y val="6.5627461008572238E-2"/>
          <c:w val="0.89888033017611924"/>
          <c:h val="0.80622471101536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new cases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50800" cmpd="sng">
              <a:solidFill>
                <a:schemeClr val="accent1">
                  <a:lumMod val="75000"/>
                </a:schemeClr>
              </a:solidFill>
            </a:ln>
            <a:effectLst/>
          </c:spPr>
          <c:invertIfNegative val="0"/>
          <c:trendline>
            <c:name>New cases (Trend)</c:name>
            <c:spPr>
              <a:ln w="15875" cap="rnd" cmpd="sng">
                <a:solidFill>
                  <a:schemeClr val="tx1"/>
                </a:solidFill>
                <a:prstDash val="solid"/>
              </a:ln>
              <a:effectLst/>
            </c:spPr>
            <c:trendlineType val="poly"/>
            <c:order val="4"/>
            <c:forward val="15"/>
            <c:dispRSqr val="1"/>
            <c:dispEq val="0"/>
            <c:trendlineLbl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Sheet1!$A$2:$A$61</c:f>
              <c:numCache>
                <c:formatCode>d\-mmm</c:formatCode>
                <c:ptCount val="60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  <c:pt idx="21">
                  <c:v>43914</c:v>
                </c:pt>
                <c:pt idx="22">
                  <c:v>43915</c:v>
                </c:pt>
                <c:pt idx="23">
                  <c:v>43916</c:v>
                </c:pt>
                <c:pt idx="24">
                  <c:v>43917</c:v>
                </c:pt>
                <c:pt idx="25">
                  <c:v>43918</c:v>
                </c:pt>
                <c:pt idx="26">
                  <c:v>43919</c:v>
                </c:pt>
                <c:pt idx="27">
                  <c:v>43920</c:v>
                </c:pt>
                <c:pt idx="28">
                  <c:v>43921</c:v>
                </c:pt>
                <c:pt idx="29">
                  <c:v>43922</c:v>
                </c:pt>
                <c:pt idx="30">
                  <c:v>43923</c:v>
                </c:pt>
                <c:pt idx="31">
                  <c:v>43924</c:v>
                </c:pt>
                <c:pt idx="32">
                  <c:v>43925</c:v>
                </c:pt>
                <c:pt idx="33">
                  <c:v>43926</c:v>
                </c:pt>
                <c:pt idx="34">
                  <c:v>43927</c:v>
                </c:pt>
                <c:pt idx="35">
                  <c:v>43928</c:v>
                </c:pt>
                <c:pt idx="36">
                  <c:v>43929</c:v>
                </c:pt>
                <c:pt idx="37">
                  <c:v>43930</c:v>
                </c:pt>
                <c:pt idx="38">
                  <c:v>43931</c:v>
                </c:pt>
                <c:pt idx="39">
                  <c:v>43932</c:v>
                </c:pt>
                <c:pt idx="40">
                  <c:v>43933</c:v>
                </c:pt>
                <c:pt idx="41">
                  <c:v>43934</c:v>
                </c:pt>
                <c:pt idx="42">
                  <c:v>43935</c:v>
                </c:pt>
                <c:pt idx="43">
                  <c:v>43936</c:v>
                </c:pt>
                <c:pt idx="44">
                  <c:v>43937</c:v>
                </c:pt>
                <c:pt idx="45">
                  <c:v>43938</c:v>
                </c:pt>
                <c:pt idx="46">
                  <c:v>43939</c:v>
                </c:pt>
                <c:pt idx="47">
                  <c:v>43940</c:v>
                </c:pt>
                <c:pt idx="48">
                  <c:v>43941</c:v>
                </c:pt>
                <c:pt idx="49">
                  <c:v>43942</c:v>
                </c:pt>
                <c:pt idx="50">
                  <c:v>43943</c:v>
                </c:pt>
                <c:pt idx="51">
                  <c:v>43944</c:v>
                </c:pt>
                <c:pt idx="52">
                  <c:v>43945</c:v>
                </c:pt>
                <c:pt idx="53">
                  <c:v>43946</c:v>
                </c:pt>
                <c:pt idx="54">
                  <c:v>43947</c:v>
                </c:pt>
                <c:pt idx="55">
                  <c:v>43948</c:v>
                </c:pt>
                <c:pt idx="56">
                  <c:v>43949</c:v>
                </c:pt>
                <c:pt idx="57">
                  <c:v>43950</c:v>
                </c:pt>
                <c:pt idx="58">
                  <c:v>43951</c:v>
                </c:pt>
                <c:pt idx="59">
                  <c:v>43952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0</c:v>
                </c:pt>
                <c:pt idx="1">
                  <c:v>23</c:v>
                </c:pt>
                <c:pt idx="2">
                  <c:v>2</c:v>
                </c:pt>
                <c:pt idx="3">
                  <c:v>1</c:v>
                </c:pt>
                <c:pt idx="4">
                  <c:v>3</c:v>
                </c:pt>
                <c:pt idx="5">
                  <c:v>5</c:v>
                </c:pt>
                <c:pt idx="6">
                  <c:v>4</c:v>
                </c:pt>
                <c:pt idx="7">
                  <c:v>13</c:v>
                </c:pt>
                <c:pt idx="8">
                  <c:v>6</c:v>
                </c:pt>
                <c:pt idx="9">
                  <c:v>11</c:v>
                </c:pt>
                <c:pt idx="10">
                  <c:v>9</c:v>
                </c:pt>
                <c:pt idx="11">
                  <c:v>20</c:v>
                </c:pt>
                <c:pt idx="12">
                  <c:v>11</c:v>
                </c:pt>
                <c:pt idx="13">
                  <c:v>6</c:v>
                </c:pt>
                <c:pt idx="14">
                  <c:v>23</c:v>
                </c:pt>
                <c:pt idx="15">
                  <c:v>14</c:v>
                </c:pt>
                <c:pt idx="16">
                  <c:v>38</c:v>
                </c:pt>
                <c:pt idx="17">
                  <c:v>50</c:v>
                </c:pt>
                <c:pt idx="18">
                  <c:v>86</c:v>
                </c:pt>
                <c:pt idx="19">
                  <c:v>66</c:v>
                </c:pt>
                <c:pt idx="20">
                  <c:v>103</c:v>
                </c:pt>
                <c:pt idx="21">
                  <c:v>37</c:v>
                </c:pt>
                <c:pt idx="22">
                  <c:v>121</c:v>
                </c:pt>
                <c:pt idx="23">
                  <c:v>70</c:v>
                </c:pt>
                <c:pt idx="24">
                  <c:v>160</c:v>
                </c:pt>
                <c:pt idx="25">
                  <c:v>100</c:v>
                </c:pt>
                <c:pt idx="26">
                  <c:v>37</c:v>
                </c:pt>
                <c:pt idx="27">
                  <c:v>227</c:v>
                </c:pt>
                <c:pt idx="28">
                  <c:v>146</c:v>
                </c:pt>
                <c:pt idx="29">
                  <c:v>601</c:v>
                </c:pt>
                <c:pt idx="30">
                  <c:v>545</c:v>
                </c:pt>
                <c:pt idx="31">
                  <c:v>516</c:v>
                </c:pt>
                <c:pt idx="32">
                  <c:v>529</c:v>
                </c:pt>
                <c:pt idx="33">
                  <c:v>700</c:v>
                </c:pt>
                <c:pt idx="34">
                  <c:v>490</c:v>
                </c:pt>
                <c:pt idx="35">
                  <c:v>573</c:v>
                </c:pt>
                <c:pt idx="36">
                  <c:v>565</c:v>
                </c:pt>
                <c:pt idx="37">
                  <c:v>809</c:v>
                </c:pt>
                <c:pt idx="38">
                  <c:v>875</c:v>
                </c:pt>
                <c:pt idx="39">
                  <c:v>846</c:v>
                </c:pt>
                <c:pt idx="40">
                  <c:v>759</c:v>
                </c:pt>
                <c:pt idx="41">
                  <c:v>1248</c:v>
                </c:pt>
                <c:pt idx="42">
                  <c:v>1034</c:v>
                </c:pt>
                <c:pt idx="43">
                  <c:v>883</c:v>
                </c:pt>
                <c:pt idx="44">
                  <c:v>1030</c:v>
                </c:pt>
                <c:pt idx="45">
                  <c:v>922</c:v>
                </c:pt>
                <c:pt idx="46">
                  <c:v>2013</c:v>
                </c:pt>
                <c:pt idx="47">
                  <c:v>1250</c:v>
                </c:pt>
                <c:pt idx="48">
                  <c:v>924</c:v>
                </c:pt>
                <c:pt idx="49">
                  <c:v>1541</c:v>
                </c:pt>
                <c:pt idx="50">
                  <c:v>1290</c:v>
                </c:pt>
                <c:pt idx="51">
                  <c:v>1669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13-4EEE-9D16-FF33F303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7"/>
        <c:axId val="351213752"/>
        <c:axId val="351214080"/>
      </c:barChar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Sheet1!$A$2:$A$61</c:f>
              <c:numCache>
                <c:formatCode>d\-mmm</c:formatCode>
                <c:ptCount val="60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  <c:pt idx="21">
                  <c:v>43914</c:v>
                </c:pt>
                <c:pt idx="22">
                  <c:v>43915</c:v>
                </c:pt>
                <c:pt idx="23">
                  <c:v>43916</c:v>
                </c:pt>
                <c:pt idx="24">
                  <c:v>43917</c:v>
                </c:pt>
                <c:pt idx="25">
                  <c:v>43918</c:v>
                </c:pt>
                <c:pt idx="26">
                  <c:v>43919</c:v>
                </c:pt>
                <c:pt idx="27">
                  <c:v>43920</c:v>
                </c:pt>
                <c:pt idx="28">
                  <c:v>43921</c:v>
                </c:pt>
                <c:pt idx="29">
                  <c:v>43922</c:v>
                </c:pt>
                <c:pt idx="30">
                  <c:v>43923</c:v>
                </c:pt>
                <c:pt idx="31">
                  <c:v>43924</c:v>
                </c:pt>
                <c:pt idx="32">
                  <c:v>43925</c:v>
                </c:pt>
                <c:pt idx="33">
                  <c:v>43926</c:v>
                </c:pt>
                <c:pt idx="34">
                  <c:v>43927</c:v>
                </c:pt>
                <c:pt idx="35">
                  <c:v>43928</c:v>
                </c:pt>
                <c:pt idx="36">
                  <c:v>43929</c:v>
                </c:pt>
                <c:pt idx="37">
                  <c:v>43930</c:v>
                </c:pt>
                <c:pt idx="38">
                  <c:v>43931</c:v>
                </c:pt>
                <c:pt idx="39">
                  <c:v>43932</c:v>
                </c:pt>
                <c:pt idx="40">
                  <c:v>43933</c:v>
                </c:pt>
                <c:pt idx="41">
                  <c:v>43934</c:v>
                </c:pt>
                <c:pt idx="42">
                  <c:v>43935</c:v>
                </c:pt>
                <c:pt idx="43">
                  <c:v>43936</c:v>
                </c:pt>
                <c:pt idx="44">
                  <c:v>43937</c:v>
                </c:pt>
                <c:pt idx="45">
                  <c:v>43938</c:v>
                </c:pt>
                <c:pt idx="46">
                  <c:v>43939</c:v>
                </c:pt>
                <c:pt idx="47">
                  <c:v>43940</c:v>
                </c:pt>
                <c:pt idx="48">
                  <c:v>43941</c:v>
                </c:pt>
                <c:pt idx="49">
                  <c:v>43942</c:v>
                </c:pt>
                <c:pt idx="50">
                  <c:v>43943</c:v>
                </c:pt>
                <c:pt idx="51">
                  <c:v>43944</c:v>
                </c:pt>
                <c:pt idx="52">
                  <c:v>43945</c:v>
                </c:pt>
                <c:pt idx="53">
                  <c:v>43946</c:v>
                </c:pt>
                <c:pt idx="54">
                  <c:v>43947</c:v>
                </c:pt>
                <c:pt idx="55">
                  <c:v>43948</c:v>
                </c:pt>
                <c:pt idx="56">
                  <c:v>43949</c:v>
                </c:pt>
                <c:pt idx="57">
                  <c:v>43950</c:v>
                </c:pt>
                <c:pt idx="58">
                  <c:v>43951</c:v>
                </c:pt>
                <c:pt idx="59">
                  <c:v>43952</c:v>
                </c:pt>
              </c:numCache>
            </c:numRef>
          </c:cat>
          <c:val>
            <c:numRef>
              <c:f>Sheet1!$C$2:$C$61</c:f>
              <c:numCache>
                <c:formatCode>General</c:formatCode>
                <c:ptCount val="60"/>
              </c:numCache>
            </c:numRef>
          </c:val>
          <c:extLst>
            <c:ext xmlns:c16="http://schemas.microsoft.com/office/drawing/2014/chart" uri="{C3380CC4-5D6E-409C-BE32-E72D297353CC}">
              <c16:uniqueId val="{00000002-3213-4EEE-9D16-FF33F303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4180032"/>
        <c:axId val="46417740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Cumulative cases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Sheet1!$A$2:$A$61</c:f>
              <c:numCache>
                <c:formatCode>d\-mmm</c:formatCode>
                <c:ptCount val="60"/>
                <c:pt idx="0">
                  <c:v>43893</c:v>
                </c:pt>
                <c:pt idx="1">
                  <c:v>43894</c:v>
                </c:pt>
                <c:pt idx="2">
                  <c:v>43895</c:v>
                </c:pt>
                <c:pt idx="3">
                  <c:v>43896</c:v>
                </c:pt>
                <c:pt idx="4">
                  <c:v>43897</c:v>
                </c:pt>
                <c:pt idx="5">
                  <c:v>43898</c:v>
                </c:pt>
                <c:pt idx="6">
                  <c:v>43899</c:v>
                </c:pt>
                <c:pt idx="7">
                  <c:v>43900</c:v>
                </c:pt>
                <c:pt idx="8">
                  <c:v>43901</c:v>
                </c:pt>
                <c:pt idx="9">
                  <c:v>43902</c:v>
                </c:pt>
                <c:pt idx="10">
                  <c:v>43903</c:v>
                </c:pt>
                <c:pt idx="11">
                  <c:v>43904</c:v>
                </c:pt>
                <c:pt idx="12">
                  <c:v>43905</c:v>
                </c:pt>
                <c:pt idx="13">
                  <c:v>43906</c:v>
                </c:pt>
                <c:pt idx="14">
                  <c:v>43907</c:v>
                </c:pt>
                <c:pt idx="15">
                  <c:v>43908</c:v>
                </c:pt>
                <c:pt idx="16">
                  <c:v>43909</c:v>
                </c:pt>
                <c:pt idx="17">
                  <c:v>43910</c:v>
                </c:pt>
                <c:pt idx="18">
                  <c:v>43911</c:v>
                </c:pt>
                <c:pt idx="19">
                  <c:v>43912</c:v>
                </c:pt>
                <c:pt idx="20">
                  <c:v>43913</c:v>
                </c:pt>
                <c:pt idx="21">
                  <c:v>43914</c:v>
                </c:pt>
                <c:pt idx="22">
                  <c:v>43915</c:v>
                </c:pt>
                <c:pt idx="23">
                  <c:v>43916</c:v>
                </c:pt>
                <c:pt idx="24">
                  <c:v>43917</c:v>
                </c:pt>
                <c:pt idx="25">
                  <c:v>43918</c:v>
                </c:pt>
                <c:pt idx="26">
                  <c:v>43919</c:v>
                </c:pt>
                <c:pt idx="27">
                  <c:v>43920</c:v>
                </c:pt>
                <c:pt idx="28">
                  <c:v>43921</c:v>
                </c:pt>
                <c:pt idx="29">
                  <c:v>43922</c:v>
                </c:pt>
                <c:pt idx="30">
                  <c:v>43923</c:v>
                </c:pt>
                <c:pt idx="31">
                  <c:v>43924</c:v>
                </c:pt>
                <c:pt idx="32">
                  <c:v>43925</c:v>
                </c:pt>
                <c:pt idx="33">
                  <c:v>43926</c:v>
                </c:pt>
                <c:pt idx="34">
                  <c:v>43927</c:v>
                </c:pt>
                <c:pt idx="35">
                  <c:v>43928</c:v>
                </c:pt>
                <c:pt idx="36">
                  <c:v>43929</c:v>
                </c:pt>
                <c:pt idx="37">
                  <c:v>43930</c:v>
                </c:pt>
                <c:pt idx="38">
                  <c:v>43931</c:v>
                </c:pt>
                <c:pt idx="39">
                  <c:v>43932</c:v>
                </c:pt>
                <c:pt idx="40">
                  <c:v>43933</c:v>
                </c:pt>
                <c:pt idx="41">
                  <c:v>43934</c:v>
                </c:pt>
                <c:pt idx="42">
                  <c:v>43935</c:v>
                </c:pt>
                <c:pt idx="43">
                  <c:v>43936</c:v>
                </c:pt>
                <c:pt idx="44">
                  <c:v>43937</c:v>
                </c:pt>
                <c:pt idx="45">
                  <c:v>43938</c:v>
                </c:pt>
                <c:pt idx="46">
                  <c:v>43939</c:v>
                </c:pt>
                <c:pt idx="47">
                  <c:v>43940</c:v>
                </c:pt>
                <c:pt idx="48">
                  <c:v>43941</c:v>
                </c:pt>
                <c:pt idx="49">
                  <c:v>43942</c:v>
                </c:pt>
                <c:pt idx="50">
                  <c:v>43943</c:v>
                </c:pt>
                <c:pt idx="51">
                  <c:v>43944</c:v>
                </c:pt>
                <c:pt idx="52">
                  <c:v>43945</c:v>
                </c:pt>
                <c:pt idx="53">
                  <c:v>43946</c:v>
                </c:pt>
                <c:pt idx="54">
                  <c:v>43947</c:v>
                </c:pt>
                <c:pt idx="55">
                  <c:v>43948</c:v>
                </c:pt>
                <c:pt idx="56">
                  <c:v>43949</c:v>
                </c:pt>
                <c:pt idx="57">
                  <c:v>43950</c:v>
                </c:pt>
                <c:pt idx="58">
                  <c:v>43951</c:v>
                </c:pt>
                <c:pt idx="59">
                  <c:v>43952</c:v>
                </c:pt>
              </c:numCache>
            </c:numRef>
          </c:cat>
          <c:val>
            <c:numRef>
              <c:f>Sheet1!$D$2:$D$61</c:f>
              <c:numCache>
                <c:formatCode>General</c:formatCode>
                <c:ptCount val="60"/>
                <c:pt idx="0">
                  <c:v>5</c:v>
                </c:pt>
                <c:pt idx="1">
                  <c:v>28</c:v>
                </c:pt>
                <c:pt idx="2">
                  <c:v>30</c:v>
                </c:pt>
                <c:pt idx="3">
                  <c:v>31</c:v>
                </c:pt>
                <c:pt idx="4">
                  <c:v>34</c:v>
                </c:pt>
                <c:pt idx="5">
                  <c:v>39</c:v>
                </c:pt>
                <c:pt idx="6">
                  <c:v>43</c:v>
                </c:pt>
                <c:pt idx="7">
                  <c:v>56</c:v>
                </c:pt>
                <c:pt idx="8">
                  <c:v>62</c:v>
                </c:pt>
                <c:pt idx="9">
                  <c:v>73</c:v>
                </c:pt>
                <c:pt idx="10">
                  <c:v>82</c:v>
                </c:pt>
                <c:pt idx="11">
                  <c:v>102</c:v>
                </c:pt>
                <c:pt idx="12">
                  <c:v>113</c:v>
                </c:pt>
                <c:pt idx="13">
                  <c:v>119</c:v>
                </c:pt>
                <c:pt idx="14">
                  <c:v>142</c:v>
                </c:pt>
                <c:pt idx="15">
                  <c:v>156</c:v>
                </c:pt>
                <c:pt idx="16">
                  <c:v>194</c:v>
                </c:pt>
                <c:pt idx="17">
                  <c:v>244</c:v>
                </c:pt>
                <c:pt idx="18">
                  <c:v>330</c:v>
                </c:pt>
                <c:pt idx="19">
                  <c:v>396</c:v>
                </c:pt>
                <c:pt idx="20">
                  <c:v>499</c:v>
                </c:pt>
                <c:pt idx="21">
                  <c:v>536</c:v>
                </c:pt>
                <c:pt idx="22">
                  <c:v>657</c:v>
                </c:pt>
                <c:pt idx="23">
                  <c:v>727</c:v>
                </c:pt>
                <c:pt idx="24">
                  <c:v>887</c:v>
                </c:pt>
                <c:pt idx="25">
                  <c:v>987</c:v>
                </c:pt>
                <c:pt idx="26">
                  <c:v>1024</c:v>
                </c:pt>
                <c:pt idx="27">
                  <c:v>1251</c:v>
                </c:pt>
                <c:pt idx="28">
                  <c:v>1397</c:v>
                </c:pt>
                <c:pt idx="29">
                  <c:v>1998</c:v>
                </c:pt>
                <c:pt idx="30">
                  <c:v>2543</c:v>
                </c:pt>
                <c:pt idx="31">
                  <c:v>3059</c:v>
                </c:pt>
                <c:pt idx="32">
                  <c:v>3588</c:v>
                </c:pt>
                <c:pt idx="33">
                  <c:v>4288</c:v>
                </c:pt>
                <c:pt idx="34">
                  <c:v>4778</c:v>
                </c:pt>
                <c:pt idx="35">
                  <c:v>5351</c:v>
                </c:pt>
                <c:pt idx="36">
                  <c:v>5916</c:v>
                </c:pt>
                <c:pt idx="37">
                  <c:v>6725</c:v>
                </c:pt>
                <c:pt idx="38">
                  <c:v>7600</c:v>
                </c:pt>
                <c:pt idx="39">
                  <c:v>8446</c:v>
                </c:pt>
                <c:pt idx="40">
                  <c:v>9205</c:v>
                </c:pt>
                <c:pt idx="41">
                  <c:v>10453</c:v>
                </c:pt>
                <c:pt idx="42">
                  <c:v>11487</c:v>
                </c:pt>
                <c:pt idx="43">
                  <c:v>12370</c:v>
                </c:pt>
                <c:pt idx="44">
                  <c:v>13430</c:v>
                </c:pt>
                <c:pt idx="45">
                  <c:v>14352</c:v>
                </c:pt>
                <c:pt idx="46">
                  <c:v>16365</c:v>
                </c:pt>
                <c:pt idx="47">
                  <c:v>17615</c:v>
                </c:pt>
                <c:pt idx="48">
                  <c:v>18539</c:v>
                </c:pt>
                <c:pt idx="49">
                  <c:v>20080</c:v>
                </c:pt>
                <c:pt idx="50">
                  <c:v>21370</c:v>
                </c:pt>
                <c:pt idx="51">
                  <c:v>23039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3213-4EEE-9D16-FF33F303E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4180032"/>
        <c:axId val="464177408"/>
      </c:lineChart>
      <c:dateAx>
        <c:axId val="351213752"/>
        <c:scaling>
          <c:orientation val="minMax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14080"/>
        <c:crosses val="autoZero"/>
        <c:auto val="1"/>
        <c:lblOffset val="100"/>
        <c:baseTimeUnit val="days"/>
        <c:majorUnit val="2"/>
        <c:majorTimeUnit val="days"/>
      </c:dateAx>
      <c:valAx>
        <c:axId val="351214080"/>
        <c:scaling>
          <c:orientation val="minMax"/>
          <c:max val="4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1213752"/>
        <c:crosses val="autoZero"/>
        <c:crossBetween val="between"/>
      </c:valAx>
      <c:valAx>
        <c:axId val="464177408"/>
        <c:scaling>
          <c:orientation val="minMax"/>
          <c:max val="40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180032"/>
        <c:crosses val="max"/>
        <c:crossBetween val="between"/>
      </c:valAx>
      <c:dateAx>
        <c:axId val="464180032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464177408"/>
        <c:crosses val="autoZero"/>
        <c:auto val="1"/>
        <c:lblOffset val="100"/>
        <c:baseTimeUnit val="days"/>
        <c:majorUnit val="1"/>
        <c:minorUnit val="1"/>
      </c:date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0.59166628540303046"/>
          <c:y val="8.2186371330551355E-3"/>
          <c:w val="0.35000037826156033"/>
          <c:h val="5.859123948838179E-2"/>
        </c:manualLayout>
      </c:layout>
      <c:overlay val="0"/>
      <c:spPr>
        <a:solidFill>
          <a:schemeClr val="bg1">
            <a:lumMod val="8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158A7-5E21-426F-81C0-5A446F8C0589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CC321-C551-482C-AD54-59D52089427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38535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9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7969F2-37D9-4990-8697-7A949B944207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3FC80-B8FF-44A8-B92F-00B04BD7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7A9937-1AC7-4E71-9BF6-35775FD29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45D40-90C0-476A-9EA2-03E066B92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F1E13-80D9-42CF-9306-CD1623A9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3C816-5818-44E0-B5CA-85DE5AA23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37867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4B6E2-D62F-4ECD-8174-CBD96B541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874A1-F753-4680-BB04-1BEB03226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9462B-FE32-4775-85C0-59BCA05FE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BE38C-A705-4589-84B3-7A18F46DC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42E36-90CF-4DE8-94D1-33B7EA709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43838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B511AF-CC3A-4FB0-A6A3-C8A34EB868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871CE0-62C9-4024-8CDA-51DAE02970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F113F4-A358-4776-B3EA-8BD79D0E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56F65F-ABF2-43B9-AA93-AE06B61E5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D99F8-9CA4-4C8C-ADA0-6FB5A19B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71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A236-FA84-4FFC-9421-1C88BBADE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7DB0E-5CBC-4932-8031-50575DF12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FA30A-DBF1-40F1-AEFB-365C233CD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84E9B-ADD5-4275-A75D-4A788DB93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D058F-6A23-4F36-8A5A-9F25A151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831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54B02-BACD-465E-BC93-84A9B2CEA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F92F4-25BA-40BF-B7BD-0B91431DA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1DA35-0DEF-462B-B82E-208457A92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B22EA-983F-4E4F-99B9-F109AFD82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1FC03-56B4-4F48-B350-A704754A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1523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CFCB-AB23-428C-86DC-E3883267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B3FE-8D4B-4B1B-BC68-4B180565C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DCAAD-3323-4A40-94F2-4DF69D288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A77527-E729-4ACD-A8E2-E4F1B0592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21B2C0-7374-454C-9EB0-76D378C7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1C8EA-576E-4604-8462-07AFBF2C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42437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56CF1-63A3-4853-BDD8-E3F53ED60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EA0E4-E28D-48D0-A62D-C1017A9E2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3B5B01-E58E-4963-909B-E5FA44A2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4D9C3C-1F19-4C2E-9483-3D8963E42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98D098-BBE5-4F77-8AD4-6D012503DF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1561F9-58AD-45C3-A037-BDD054DF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F8ED05-549C-49FF-ACAC-5B1B79781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EF5CA9-A28E-430C-9268-7BE2791B1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446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DFA86-CEA9-4F54-9E14-6099A555C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2E6F48-CBC5-4605-BDAA-F78ADAF66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202C4E-EF47-4476-AA04-C53E55F31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BA23DA-53B1-4DBE-AFEB-CB9FFA8A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894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46688E-6825-463A-BC31-278E5BB53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46A973-E703-45FC-AF5D-A7AFE229E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746B3A-8FA0-4D1D-B6DA-E1B9531C0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99080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4E88-0535-48CA-A655-756688B17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8C55E-D944-4486-BD3C-07E4D8058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2D383-AD01-43C4-9574-BDCCDD193F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0F90EB-9902-4195-91E9-8B4E2735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712411-3C27-49C6-BCF6-12119B566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B5707-1B1D-44BB-A948-FB5433A37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125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08AB-7760-4224-9C20-1003B5874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438A9E-8D92-428D-8C66-B33156B8D2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F4DB1-FA61-4087-BE15-8FB4C9D66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CD4D31-5DC1-4803-B385-3018D2CDF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54FDE-3F9C-4070-963E-7AA928C2E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52FF0-1CE2-4586-8078-9B516B74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24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34C0F5-F718-418B-A3D8-9E02410B7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B36299-626C-408B-8854-3195249F5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773B5-0D71-42B3-8A3C-51342C1D22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8452-7830-426F-BDE9-B18E270CA1E3}" type="datetimeFigureOut">
              <a:rPr lang="en-IN" smtClean="0"/>
              <a:t>24-04-2020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704D5-06F9-464F-BC08-4F5DCAE02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0F8256-1B83-48A3-9674-068FA8556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CA349-CEB7-47C0-BE7E-65AEE387FD3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49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India tackles the COVID-19 outbreak effectively</a:t>
            </a:r>
          </a:p>
        </p:txBody>
      </p:sp>
      <p:sp>
        <p:nvSpPr>
          <p:cNvPr id="104862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grpSp>
        <p:nvGrpSpPr>
          <p:cNvPr id="46" name="Group 4"/>
          <p:cNvGrpSpPr/>
          <p:nvPr/>
        </p:nvGrpSpPr>
        <p:grpSpPr bwMode="auto">
          <a:xfrm>
            <a:off x="0" y="1591766"/>
            <a:ext cx="12015017" cy="338785"/>
            <a:chOff x="0" y="1344"/>
            <a:chExt cx="5760" cy="432"/>
          </a:xfrm>
        </p:grpSpPr>
        <p:sp>
          <p:nvSpPr>
            <p:cNvPr id="1048626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27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28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29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0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1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latin typeface="Shaker 2 Lancet Regular" pitchFamily="50" charset="0"/>
                <a:ea typeface="ＭＳ Ｐゴシック" pitchFamily="34" charset="-128"/>
              </a:endParaRPr>
            </a:p>
          </p:txBody>
        </p:sp>
      </p:grpSp>
      <p:grpSp>
        <p:nvGrpSpPr>
          <p:cNvPr id="47" name="Group 4"/>
          <p:cNvGrpSpPr/>
          <p:nvPr/>
        </p:nvGrpSpPr>
        <p:grpSpPr bwMode="auto">
          <a:xfrm rot="10800000">
            <a:off x="108183" y="5920258"/>
            <a:ext cx="11906834" cy="338784"/>
            <a:chOff x="0" y="1344"/>
            <a:chExt cx="5760" cy="432"/>
          </a:xfrm>
        </p:grpSpPr>
        <p:sp>
          <p:nvSpPr>
            <p:cNvPr id="1048632" name="Rectangle 5"/>
            <p:cNvSpPr>
              <a:spLocks noChangeArrowheads="1"/>
            </p:cNvSpPr>
            <p:nvPr/>
          </p:nvSpPr>
          <p:spPr bwMode="auto">
            <a:xfrm>
              <a:off x="4454" y="1344"/>
              <a:ext cx="260" cy="432"/>
            </a:xfrm>
            <a:prstGeom prst="rect">
              <a:avLst/>
            </a:prstGeom>
            <a:solidFill>
              <a:srgbClr val="0091B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3" name="Rectangle 6"/>
            <p:cNvSpPr>
              <a:spLocks noChangeArrowheads="1"/>
            </p:cNvSpPr>
            <p:nvPr/>
          </p:nvSpPr>
          <p:spPr bwMode="auto">
            <a:xfrm>
              <a:off x="4714" y="1344"/>
              <a:ext cx="262" cy="432"/>
            </a:xfrm>
            <a:prstGeom prst="rect">
              <a:avLst/>
            </a:prstGeom>
            <a:solidFill>
              <a:srgbClr val="A21937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4" name="Rectangle 7"/>
            <p:cNvSpPr>
              <a:spLocks noChangeArrowheads="1"/>
            </p:cNvSpPr>
            <p:nvPr/>
          </p:nvSpPr>
          <p:spPr bwMode="auto">
            <a:xfrm>
              <a:off x="4976" y="1344"/>
              <a:ext cx="262" cy="432"/>
            </a:xfrm>
            <a:prstGeom prst="rect">
              <a:avLst/>
            </a:prstGeom>
            <a:solidFill>
              <a:srgbClr val="02653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5" name="Rectangle 8"/>
            <p:cNvSpPr>
              <a:spLocks noChangeArrowheads="1"/>
            </p:cNvSpPr>
            <p:nvPr/>
          </p:nvSpPr>
          <p:spPr bwMode="auto">
            <a:xfrm>
              <a:off x="5238" y="1344"/>
              <a:ext cx="261" cy="432"/>
            </a:xfrm>
            <a:prstGeom prst="rect">
              <a:avLst/>
            </a:prstGeom>
            <a:solidFill>
              <a:srgbClr val="731963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6" name="Rectangle 9"/>
            <p:cNvSpPr>
              <a:spLocks noChangeArrowheads="1"/>
            </p:cNvSpPr>
            <p:nvPr/>
          </p:nvSpPr>
          <p:spPr bwMode="auto">
            <a:xfrm>
              <a:off x="5499" y="1344"/>
              <a:ext cx="261" cy="432"/>
            </a:xfrm>
            <a:prstGeom prst="rect">
              <a:avLst/>
            </a:prstGeom>
            <a:solidFill>
              <a:srgbClr val="465D66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  <p:sp>
          <p:nvSpPr>
            <p:cNvPr id="1048637" name="Rectangle 10"/>
            <p:cNvSpPr>
              <a:spLocks noChangeArrowheads="1"/>
            </p:cNvSpPr>
            <p:nvPr/>
          </p:nvSpPr>
          <p:spPr bwMode="auto">
            <a:xfrm>
              <a:off x="0" y="1344"/>
              <a:ext cx="4464" cy="432"/>
            </a:xfrm>
            <a:prstGeom prst="rect">
              <a:avLst/>
            </a:prstGeom>
            <a:solidFill>
              <a:srgbClr val="1B488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Shaker 2 Lancet Regular" pitchFamily="50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3" r="173"/>
          <a:stretch>
            <a:fillRect/>
          </a:stretch>
        </p:blipFill>
        <p:spPr>
          <a:xfrm>
            <a:off x="1982286" y="286089"/>
            <a:ext cx="8227427" cy="649645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81" y="0"/>
            <a:ext cx="8715438" cy="6858000"/>
          </a:xfrm>
          <a:prstGeom prst="rect">
            <a:avLst/>
          </a:prstGeom>
        </p:spPr>
      </p:pic>
      <p:sp>
        <p:nvSpPr>
          <p:cNvPr id="1048647" name="TextBox 2"/>
          <p:cNvSpPr txBox="1"/>
          <p:nvPr/>
        </p:nvSpPr>
        <p:spPr>
          <a:xfrm>
            <a:off x="2360295" y="6248400"/>
            <a:ext cx="878205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IN" sz="1400" dirty="0"/>
              <a:t>India: March 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0312" y="2325672"/>
            <a:ext cx="3932237" cy="433002"/>
          </a:xfrm>
          <a:solidFill>
            <a:srgbClr val="002060"/>
          </a:solidFill>
        </p:spPr>
        <p:txBody>
          <a:bodyPr>
            <a:normAutofit fontScale="95000"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Projections vs Actual from 25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 March, 2020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97156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71" r="1371"/>
          <a:stretch>
            <a:fillRect/>
          </a:stretch>
        </p:blipFill>
        <p:spPr>
          <a:xfrm>
            <a:off x="1106488" y="1107674"/>
            <a:ext cx="6172200" cy="4873625"/>
          </a:xfrm>
          <a:ln w="38100">
            <a:solidFill>
              <a:srgbClr val="002060"/>
            </a:solidFill>
          </a:ln>
        </p:spPr>
      </p:pic>
      <p:sp>
        <p:nvSpPr>
          <p:cNvPr id="1048649" name="TextBox 1"/>
          <p:cNvSpPr txBox="1"/>
          <p:nvPr/>
        </p:nvSpPr>
        <p:spPr>
          <a:xfrm>
            <a:off x="8090147" y="6265878"/>
            <a:ext cx="3746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/>
              <a:t>Courtesy: Kapoor M, R Shamika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11" name="Chart 5"/>
          <p:cNvGraphicFramePr>
            <a:graphicFrameLocks noGrp="1"/>
          </p:cNvGraphicFramePr>
          <p:nvPr/>
        </p:nvGraphicFramePr>
        <p:xfrm>
          <a:off x="6567055" y="350981"/>
          <a:ext cx="5518831" cy="589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28" name="Straight Arrow Connector 4"/>
          <p:cNvCxnSpPr>
            <a:cxnSpLocks/>
          </p:cNvCxnSpPr>
          <p:nvPr/>
        </p:nvCxnSpPr>
        <p:spPr>
          <a:xfrm flipV="1">
            <a:off x="6282047" y="3833760"/>
            <a:ext cx="0" cy="570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194312" name="Chart 5"/>
          <p:cNvGraphicFramePr>
            <a:graphicFrameLocks noGrp="1"/>
          </p:cNvGraphicFramePr>
          <p:nvPr/>
        </p:nvGraphicFramePr>
        <p:xfrm>
          <a:off x="6567055" y="350981"/>
          <a:ext cx="5518831" cy="5895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194313" name="Chart 7"/>
          <p:cNvGraphicFramePr>
            <a:graphicFrameLocks noGrp="1"/>
          </p:cNvGraphicFramePr>
          <p:nvPr/>
        </p:nvGraphicFramePr>
        <p:xfrm>
          <a:off x="1089936" y="350982"/>
          <a:ext cx="5192111" cy="5895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50" name="TextBox 6"/>
          <p:cNvSpPr txBox="1"/>
          <p:nvPr/>
        </p:nvSpPr>
        <p:spPr>
          <a:xfrm>
            <a:off x="9163050" y="6305472"/>
            <a:ext cx="3028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K Madan Gopal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" y="47625"/>
            <a:ext cx="11991975" cy="67627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5389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New, Cumulative Cases, Doubling Rate: COVID 19 - India</a:t>
            </a:r>
          </a:p>
        </p:txBody>
      </p:sp>
      <p:graphicFrame>
        <p:nvGraphicFramePr>
          <p:cNvPr id="4194314" name="Content Placeholder 6"/>
          <p:cNvGraphicFramePr>
            <a:graphicFrameLocks noGrp="1"/>
          </p:cNvGraphicFramePr>
          <p:nvPr>
            <p:ph idx="1"/>
          </p:nvPr>
        </p:nvGraphicFramePr>
        <p:xfrm>
          <a:off x="551543" y="1190171"/>
          <a:ext cx="11103428" cy="530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48652" name="TextBox 7"/>
          <p:cNvSpPr txBox="1"/>
          <p:nvPr/>
        </p:nvSpPr>
        <p:spPr>
          <a:xfrm rot="16200000">
            <a:off x="-226337" y="3687635"/>
            <a:ext cx="12770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New cases/day</a:t>
            </a:r>
          </a:p>
        </p:txBody>
      </p:sp>
      <p:sp>
        <p:nvSpPr>
          <p:cNvPr id="1048653" name="TextBox 8"/>
          <p:cNvSpPr txBox="1"/>
          <p:nvPr/>
        </p:nvSpPr>
        <p:spPr>
          <a:xfrm rot="5400000">
            <a:off x="11072865" y="3529114"/>
            <a:ext cx="1442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Cumulative cases</a:t>
            </a:r>
          </a:p>
        </p:txBody>
      </p:sp>
      <p:sp>
        <p:nvSpPr>
          <p:cNvPr id="1048654" name="TextBox 3"/>
          <p:cNvSpPr txBox="1"/>
          <p:nvPr/>
        </p:nvSpPr>
        <p:spPr>
          <a:xfrm>
            <a:off x="1218606" y="1719246"/>
            <a:ext cx="205002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/>
              <a:t>As on 23.4.2020</a:t>
            </a:r>
          </a:p>
          <a:p>
            <a:pPr marL="117475" indent="-117475">
              <a:buFont typeface="Arial" panose="020B0604020202020204" pitchFamily="34" charset="0"/>
              <a:buChar char="•"/>
            </a:pPr>
            <a:r>
              <a:rPr lang="en-US" sz="1400" dirty="0"/>
              <a:t>Burden: 17.1/1M</a:t>
            </a:r>
          </a:p>
        </p:txBody>
      </p:sp>
      <p:sp>
        <p:nvSpPr>
          <p:cNvPr id="1048655" name="TextBox 2"/>
          <p:cNvSpPr txBox="1"/>
          <p:nvPr/>
        </p:nvSpPr>
        <p:spPr>
          <a:xfrm>
            <a:off x="1218606" y="2595716"/>
            <a:ext cx="205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Doubling Rate on Moving </a:t>
            </a:r>
            <a:r>
              <a:rPr lang="en-US" sz="1400" dirty="0" err="1"/>
              <a:t>avr</a:t>
            </a:r>
            <a:r>
              <a:rPr lang="en-US" sz="1400" dirty="0"/>
              <a:t>. 3 days</a:t>
            </a:r>
          </a:p>
        </p:txBody>
      </p:sp>
      <p:cxnSp>
        <p:nvCxnSpPr>
          <p:cNvPr id="3145729" name="Straight Arrow Connector 10"/>
          <p:cNvCxnSpPr>
            <a:cxnSpLocks/>
          </p:cNvCxnSpPr>
          <p:nvPr/>
        </p:nvCxnSpPr>
        <p:spPr>
          <a:xfrm>
            <a:off x="5486400" y="2595716"/>
            <a:ext cx="475488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0" name="Straight Connector 12"/>
          <p:cNvCxnSpPr>
            <a:cxnSpLocks/>
          </p:cNvCxnSpPr>
          <p:nvPr/>
        </p:nvCxnSpPr>
        <p:spPr>
          <a:xfrm>
            <a:off x="5425440" y="2092960"/>
            <a:ext cx="0" cy="258064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56" name="TextBox 4"/>
          <p:cNvSpPr txBox="1"/>
          <p:nvPr/>
        </p:nvSpPr>
        <p:spPr>
          <a:xfrm>
            <a:off x="10896600" y="6416159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Ramji 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Thank you</a:t>
            </a:r>
          </a:p>
        </p:txBody>
      </p:sp>
      <p:sp>
        <p:nvSpPr>
          <p:cNvPr id="1048661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</Words>
  <Application>Microsoft Office PowerPoint</Application>
  <PresentationFormat>Widescreen</PresentationFormat>
  <Paragraphs>29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Shaker 2 Lancet Regular</vt:lpstr>
      <vt:lpstr>Office Theme</vt:lpstr>
      <vt:lpstr>India tackles the COVID-19 outbreak effectively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New, Cumulative Cases, Doubling Rate: COVID 19 - India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 tackles the COVID-19 outbreak effectively</dc:title>
  <dc:creator>Dheep Mampilly</dc:creator>
  <cp:lastModifiedBy>Dheep Mampilly</cp:lastModifiedBy>
  <cp:revision>1</cp:revision>
  <dcterms:created xsi:type="dcterms:W3CDTF">2020-04-24T12:49:38Z</dcterms:created>
  <dcterms:modified xsi:type="dcterms:W3CDTF">2020-04-24T12:50:04Z</dcterms:modified>
</cp:coreProperties>
</file>